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340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200.png"/><Relationship Id="rId21" Type="http://schemas.openxmlformats.org/officeDocument/2006/relationships/image" Target="../media/image58.emf"/><Relationship Id="rId7" Type="http://schemas.openxmlformats.org/officeDocument/2006/relationships/image" Target="../media/image250.png"/><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14.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8.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2.emf"/><Relationship Id="rId23" Type="http://schemas.openxmlformats.org/officeDocument/2006/relationships/image" Target="../media/image510.png"/><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210.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9.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4.png"/><Relationship Id="rId4" Type="http://schemas.openxmlformats.org/officeDocument/2006/relationships/image" Target="../media/image990.png"/><Relationship Id="rId9"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1.png"/><Relationship Id="rId10" Type="http://schemas.openxmlformats.org/officeDocument/2006/relationships/image" Target="../media/image121.png"/><Relationship Id="rId4" Type="http://schemas.openxmlformats.org/officeDocument/2006/relationships/image" Target="../media/image108.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8.png"/><Relationship Id="rId4" Type="http://schemas.openxmlformats.org/officeDocument/2006/relationships/image" Target="../media/image1210.png"/></Relationships>
</file>

<file path=ppt/slides/_rels/slide59.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124.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0.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0.png"/><Relationship Id="rId5" Type="http://schemas.openxmlformats.org/officeDocument/2006/relationships/image" Target="../media/image115.png"/><Relationship Id="rId10" Type="http://schemas.openxmlformats.org/officeDocument/2006/relationships/image" Target="../media/image1240.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7"/>
                <a:ext cx="8229600" cy="3709730"/>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7"/>
                <a:ext cx="8229600" cy="3709730"/>
              </a:xfrm>
              <a:blipFill>
                <a:blip r:embed="rId3"/>
                <a:stretch>
                  <a:fillRect l="-222" t="-10691"/>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5"/>
                <a:ext cx="8229600" cy="3595917"/>
              </a:xfrm>
            </p:spPr>
            <p:txBody>
              <a:bodyPr>
                <a:normAutofit fontScale="62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5"/>
                <a:ext cx="8229600" cy="3595917"/>
              </a:xfrm>
              <a:blipFill>
                <a:blip r:embed="rId3"/>
                <a:stretch>
                  <a:fillRect l="-741" t="-831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9</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 (We do not need to re-run Policy Evaluation, since we do not care if the value functions converge as long as the policy is stable.)</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57965"/>
                <a:ext cx="8607669" cy="4128585"/>
              </a:xfrm>
            </p:spPr>
            <p:txBody>
              <a:bodyPr>
                <a:normAutofit fontScale="4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57965"/>
                <a:ext cx="8607669" cy="4128585"/>
              </a:xfrm>
              <a:blipFill>
                <a:blip r:embed="rId3"/>
                <a:stretch>
                  <a:fillRect l="-71" t="-8124"/>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3300230"/>
              </a:xfrm>
            </p:spPr>
            <p:txBody>
              <a:bodyPr>
                <a:normAutofit fontScale="55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3300230"/>
              </a:xfrm>
              <a:blipFill>
                <a:blip r:embed="rId3"/>
                <a:stretch>
                  <a:fillRect l="-579" t="-14972"/>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6.5</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84900"/>
                <a:ext cx="6701375"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84900"/>
                <a:ext cx="6701375" cy="4349300"/>
              </a:xfrm>
              <a:blipFill>
                <a:blip r:embed="rId3"/>
                <a:stretch>
                  <a:fillRect l="-91"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9</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1667" r="-166942" b="-223333"/>
                          </a:stretch>
                        </a:blipFill>
                      </a:tcPr>
                    </a:tc>
                    <a:tc>
                      <a:txBody>
                        <a:bodyPr/>
                        <a:lstStyle/>
                        <a:p>
                          <a:endParaRPr lang="en-SE"/>
                        </a:p>
                      </a:txBody>
                      <a:tcPr marL="68580" marR="68580" marT="0" marB="0">
                        <a:blipFill>
                          <a:blip r:embed="rId10"/>
                          <a:stretch>
                            <a:fillRect l="-231183" t="-1667" r="-117204" b="-223333"/>
                          </a:stretch>
                        </a:blipFill>
                      </a:tcPr>
                    </a:tc>
                    <a:tc>
                      <a:txBody>
                        <a:bodyPr/>
                        <a:lstStyle/>
                        <a:p>
                          <a:endParaRPr lang="en-SE"/>
                        </a:p>
                      </a:txBody>
                      <a:tcPr marL="68580" marR="68580" marT="0" marB="0">
                        <a:blipFill>
                          <a:blip r:embed="rId10"/>
                          <a:stretch>
                            <a:fillRect l="-293333"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0"/>
                          <a:stretch>
                            <a:fillRect l="-77686" t="-100000" r="-166942" b="-119672"/>
                          </a:stretch>
                        </a:blipFill>
                      </a:tcPr>
                    </a:tc>
                    <a:tc>
                      <a:txBody>
                        <a:bodyPr/>
                        <a:lstStyle/>
                        <a:p>
                          <a:endParaRPr lang="en-SE"/>
                        </a:p>
                      </a:txBody>
                      <a:tcPr marL="68580" marR="68580" marT="0" marB="0">
                        <a:blipFill>
                          <a:blip r:embed="rId10"/>
                          <a:stretch>
                            <a:fillRect l="-231183" t="-100000" r="-117204" b="-119672"/>
                          </a:stretch>
                        </a:blipFill>
                      </a:tcPr>
                    </a:tc>
                    <a:tc>
                      <a:txBody>
                        <a:bodyPr/>
                        <a:lstStyle/>
                        <a:p>
                          <a:endParaRPr lang="en-SE"/>
                        </a:p>
                      </a:txBody>
                      <a:tcPr marL="68580" marR="68580" marT="0" marB="0">
                        <a:blipFill>
                          <a:blip r:embed="rId10"/>
                          <a:stretch>
                            <a:fillRect l="-293333"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203333" r="-166942" b="-21667"/>
                          </a:stretch>
                        </a:blipFill>
                      </a:tcPr>
                    </a:tc>
                    <a:tc>
                      <a:txBody>
                        <a:bodyPr/>
                        <a:lstStyle/>
                        <a:p>
                          <a:endParaRPr lang="en-SE"/>
                        </a:p>
                      </a:txBody>
                      <a:tcPr marL="68580" marR="68580" marT="0" marB="0">
                        <a:blipFill>
                          <a:blip r:embed="rId10"/>
                          <a:stretch>
                            <a:fillRect l="-231183" t="-203333" r="-117204" b="-21667"/>
                          </a:stretch>
                        </a:blipFill>
                      </a:tcPr>
                    </a:tc>
                    <a:tc>
                      <a:txBody>
                        <a:bodyPr/>
                        <a:lstStyle/>
                        <a:p>
                          <a:endParaRPr lang="en-SE"/>
                        </a:p>
                      </a:txBody>
                      <a:tcPr marL="68580" marR="68580" marT="0" marB="0">
                        <a:blipFill>
                          <a:blip r:embed="rId10"/>
                          <a:stretch>
                            <a:fillRect l="-293333"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8"/>
                          <a:stretch>
                            <a:fillRect l="-78512" t="-1667" r="-166942" b="-573333"/>
                          </a:stretch>
                        </a:blipFill>
                      </a:tcPr>
                    </a:tc>
                    <a:tc>
                      <a:txBody>
                        <a:bodyPr/>
                        <a:lstStyle/>
                        <a:p>
                          <a:endParaRPr lang="en-SE"/>
                        </a:p>
                      </a:txBody>
                      <a:tcPr marL="68580" marR="68580" marT="0" marB="0">
                        <a:blipFill>
                          <a:blip r:embed="rId8"/>
                          <a:stretch>
                            <a:fillRect l="-232258" t="-1667" r="-117204" b="-573333"/>
                          </a:stretch>
                        </a:blipFill>
                      </a:tcPr>
                    </a:tc>
                    <a:tc>
                      <a:txBody>
                        <a:bodyPr/>
                        <a:lstStyle/>
                        <a:p>
                          <a:endParaRPr lang="en-SE"/>
                        </a:p>
                      </a:txBody>
                      <a:tcPr marL="68580" marR="68580" marT="0" marB="0">
                        <a:blipFill>
                          <a:blip r:embed="rId8"/>
                          <a:stretch>
                            <a:fillRect l="-294286" t="-1667" r="-3810" b="-57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8"/>
                          <a:stretch>
                            <a:fillRect l="-78512" t="-101667" r="-166942" b="-473333"/>
                          </a:stretch>
                        </a:blipFill>
                      </a:tcPr>
                    </a:tc>
                    <a:tc>
                      <a:txBody>
                        <a:bodyPr/>
                        <a:lstStyle/>
                        <a:p>
                          <a:endParaRPr lang="en-SE"/>
                        </a:p>
                      </a:txBody>
                      <a:tcPr marL="68580" marR="68580" marT="0" marB="0">
                        <a:blipFill>
                          <a:blip r:embed="rId8"/>
                          <a:stretch>
                            <a:fillRect l="-232258" t="-101667" r="-117204" b="-473333"/>
                          </a:stretch>
                        </a:blipFill>
                      </a:tcPr>
                    </a:tc>
                    <a:tc>
                      <a:txBody>
                        <a:bodyPr/>
                        <a:lstStyle/>
                        <a:p>
                          <a:endParaRPr lang="en-SE"/>
                        </a:p>
                      </a:txBody>
                      <a:tcPr marL="68580" marR="68580" marT="0" marB="0">
                        <a:blipFill>
                          <a:blip r:embed="rId8"/>
                          <a:stretch>
                            <a:fillRect l="-294286" t="-101667" r="-3810" b="-473333"/>
                          </a:stretch>
                        </a:blipFill>
                      </a:tcPr>
                    </a:tc>
                    <a:extLst>
                      <a:ext uri="{0D108BD9-81ED-4DB2-BD59-A6C34878D82A}">
                        <a16:rowId xmlns:a16="http://schemas.microsoft.com/office/drawing/2014/main" val="295648973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585000"/>
                          </a:stretch>
                        </a:blipFill>
                      </a:tcPr>
                    </a:tc>
                    <a:tc>
                      <a:txBody>
                        <a:bodyPr/>
                        <a:lstStyle/>
                        <a:p>
                          <a:endParaRPr lang="en-SE"/>
                        </a:p>
                      </a:txBody>
                      <a:tcPr marL="68580" marR="68580" marT="0" marB="0">
                        <a:blipFill>
                          <a:blip r:embed="rId7"/>
                          <a:stretch>
                            <a:fillRect l="-232258" t="-1667" r="-117204" b="-585000"/>
                          </a:stretch>
                        </a:blipFill>
                      </a:tcPr>
                    </a:tc>
                    <a:tc>
                      <a:txBody>
                        <a:bodyPr/>
                        <a:lstStyle/>
                        <a:p>
                          <a:endParaRPr lang="en-SE"/>
                        </a:p>
                      </a:txBody>
                      <a:tcPr marL="68580" marR="68580" marT="0" marB="0">
                        <a:blipFill>
                          <a:blip r:embed="rId7"/>
                          <a:stretch>
                            <a:fillRect l="-294286" t="-1667" r="-3810" b="-585000"/>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1667" r="-166942" b="-485000"/>
                          </a:stretch>
                        </a:blipFill>
                      </a:tcPr>
                    </a:tc>
                    <a:tc>
                      <a:txBody>
                        <a:bodyPr/>
                        <a:lstStyle/>
                        <a:p>
                          <a:endParaRPr lang="en-SE"/>
                        </a:p>
                      </a:txBody>
                      <a:tcPr marL="68580" marR="68580" marT="0" marB="0">
                        <a:blipFill>
                          <a:blip r:embed="rId7"/>
                          <a:stretch>
                            <a:fillRect l="-232258" t="-101667" r="-117204" b="-485000"/>
                          </a:stretch>
                        </a:blipFill>
                      </a:tcPr>
                    </a:tc>
                    <a:tc>
                      <a:txBody>
                        <a:bodyPr/>
                        <a:lstStyle/>
                        <a:p>
                          <a:endParaRPr lang="en-SE"/>
                        </a:p>
                      </a:txBody>
                      <a:tcPr marL="68580" marR="68580" marT="0" marB="0">
                        <a:blipFill>
                          <a:blip r:embed="rId7"/>
                          <a:stretch>
                            <a:fillRect l="-294286" t="-101667" r="-3810" b="-485000"/>
                          </a:stretch>
                        </a:blipFill>
                      </a:tcPr>
                    </a:tc>
                    <a:extLst>
                      <a:ext uri="{0D108BD9-81ED-4DB2-BD59-A6C34878D82A}">
                        <a16:rowId xmlns:a16="http://schemas.microsoft.com/office/drawing/2014/main" val="2956489735"/>
                      </a:ext>
                    </a:extLst>
                  </a:tr>
                  <a:tr h="36576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201667" r="-166942" b="-385000"/>
                          </a:stretch>
                        </a:blipFill>
                      </a:tcPr>
                    </a:tc>
                    <a:tc>
                      <a:txBody>
                        <a:bodyPr/>
                        <a:lstStyle/>
                        <a:p>
                          <a:endParaRPr lang="en-SE"/>
                        </a:p>
                      </a:txBody>
                      <a:tcPr marL="68580" marR="68580" marT="0" marB="0">
                        <a:blipFill>
                          <a:blip r:embed="rId7"/>
                          <a:stretch>
                            <a:fillRect l="-232258" t="-201667" r="-117204" b="-385000"/>
                          </a:stretch>
                        </a:blipFill>
                      </a:tcPr>
                    </a:tc>
                    <a:tc>
                      <a:txBody>
                        <a:bodyPr/>
                        <a:lstStyle/>
                        <a:p>
                          <a:endParaRPr lang="en-SE"/>
                        </a:p>
                      </a:txBody>
                      <a:tcPr marL="68580" marR="68580" marT="0" marB="0">
                        <a:blipFill>
                          <a:blip r:embed="rId7"/>
                          <a:stretch>
                            <a:fillRect l="-294286" t="-201667" r="-3810" b="-385000"/>
                          </a:stretch>
                        </a:blipFill>
                      </a:tcPr>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Iter6 Value Iteration w. </a:t>
            </a:r>
            <a:r>
              <a:rPr lang="en-US" sz="3200" dirty="0" err="1"/>
              <a:t>Sto</a:t>
            </a:r>
            <a:r>
              <a:rPr lang="en-US" sz="3200" dirty="0"/>
              <a:t>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1022944"/>
                <a:ext cx="5482662" cy="5682656"/>
              </a:xfrm>
            </p:spPr>
            <p:txBody>
              <a:bodyPr>
                <a:normAutofit fontScale="925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1022944"/>
                <a:ext cx="5482662" cy="5682656"/>
              </a:xfrm>
              <a:blipFill>
                <a:blip r:embed="rId3"/>
                <a:stretch>
                  <a:fillRect l="-2225" t="-1395" r="-20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6.49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6678774"/>
                      </a:ext>
                    </a:extLst>
                  </a:tr>
                  <a:tr h="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6.52</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04836299"/>
                      </a:ext>
                    </a:extLst>
                  </a:tr>
                  <a:tr h="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6.52</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4958975"/>
                      </a:ext>
                    </a:extLst>
                  </a:tr>
                  <a:tr h="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6.53</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333" r="-166942" b="-621667"/>
                          </a:stretch>
                        </a:blipFill>
                      </a:tcPr>
                    </a:tc>
                    <a:tc>
                      <a:txBody>
                        <a:bodyPr/>
                        <a:lstStyle/>
                        <a:p>
                          <a:endParaRPr lang="en-SE"/>
                        </a:p>
                      </a:txBody>
                      <a:tcPr marL="68580" marR="68580" marT="0" marB="0">
                        <a:blipFill>
                          <a:blip r:embed="rId13"/>
                          <a:stretch>
                            <a:fillRect l="-232258" t="-3333" r="-117204" b="-621667"/>
                          </a:stretch>
                        </a:blipFill>
                      </a:tcPr>
                    </a:tc>
                    <a:tc>
                      <a:txBody>
                        <a:bodyPr/>
                        <a:lstStyle/>
                        <a:p>
                          <a:endParaRPr lang="en-SE"/>
                        </a:p>
                      </a:txBody>
                      <a:tcPr marL="68580" marR="68580" marT="0" marB="0">
                        <a:blipFill>
                          <a:blip r:embed="rId13"/>
                          <a:stretch>
                            <a:fillRect l="-294286" t="-3333" r="-3810" b="-621667"/>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3"/>
                          <a:stretch>
                            <a:fillRect l="-78512" t="-103333" r="-166942" b="-521667"/>
                          </a:stretch>
                        </a:blipFill>
                      </a:tcPr>
                    </a:tc>
                    <a:tc>
                      <a:txBody>
                        <a:bodyPr/>
                        <a:lstStyle/>
                        <a:p>
                          <a:endParaRPr lang="en-SE"/>
                        </a:p>
                      </a:txBody>
                      <a:tcPr marL="68580" marR="68580" marT="0" marB="0">
                        <a:blipFill>
                          <a:blip r:embed="rId13"/>
                          <a:stretch>
                            <a:fillRect l="-232258" t="-103333" r="-117204" b="-521667"/>
                          </a:stretch>
                        </a:blipFill>
                      </a:tcPr>
                    </a:tc>
                    <a:tc>
                      <a:txBody>
                        <a:bodyPr/>
                        <a:lstStyle/>
                        <a:p>
                          <a:endParaRPr lang="en-SE"/>
                        </a:p>
                      </a:txBody>
                      <a:tcPr marL="68580" marR="68580" marT="0" marB="0">
                        <a:blipFill>
                          <a:blip r:embed="rId13"/>
                          <a:stretch>
                            <a:fillRect l="-294286" t="-103333" r="-3810" b="-521667"/>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203333" r="-166942" b="-421667"/>
                          </a:stretch>
                        </a:blipFill>
                      </a:tcPr>
                    </a:tc>
                    <a:tc>
                      <a:txBody>
                        <a:bodyPr/>
                        <a:lstStyle/>
                        <a:p>
                          <a:endParaRPr lang="en-SE"/>
                        </a:p>
                      </a:txBody>
                      <a:tcPr marL="68580" marR="68580" marT="0" marB="0">
                        <a:blipFill>
                          <a:blip r:embed="rId13"/>
                          <a:stretch>
                            <a:fillRect l="-232258" t="-203333" r="-117204" b="-421667"/>
                          </a:stretch>
                        </a:blipFill>
                      </a:tcPr>
                    </a:tc>
                    <a:tc>
                      <a:txBody>
                        <a:bodyPr/>
                        <a:lstStyle/>
                        <a:p>
                          <a:endParaRPr lang="en-SE"/>
                        </a:p>
                      </a:txBody>
                      <a:tcPr marL="68580" marR="68580" marT="0" marB="0">
                        <a:blipFill>
                          <a:blip r:embed="rId13"/>
                          <a:stretch>
                            <a:fillRect l="-294286" t="-203333" r="-3810" b="-421667"/>
                          </a:stretch>
                        </a:blipFill>
                      </a:tcPr>
                    </a:tc>
                    <a:extLst>
                      <a:ext uri="{0D108BD9-81ED-4DB2-BD59-A6C34878D82A}">
                        <a16:rowId xmlns:a16="http://schemas.microsoft.com/office/drawing/2014/main" val="3775951849"/>
                      </a:ext>
                    </a:extLst>
                  </a:tr>
                  <a:tr h="36576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03333" r="-166942" b="-321667"/>
                          </a:stretch>
                        </a:blipFill>
                      </a:tcPr>
                    </a:tc>
                    <a:tc>
                      <a:txBody>
                        <a:bodyPr/>
                        <a:lstStyle/>
                        <a:p>
                          <a:endParaRPr lang="en-SE"/>
                        </a:p>
                      </a:txBody>
                      <a:tcPr marL="68580" marR="68580" marT="0" marB="0">
                        <a:blipFill>
                          <a:blip r:embed="rId13"/>
                          <a:stretch>
                            <a:fillRect l="-232258" t="-303333" r="-117204" b="-321667"/>
                          </a:stretch>
                        </a:blipFill>
                      </a:tcPr>
                    </a:tc>
                    <a:tc>
                      <a:txBody>
                        <a:bodyPr/>
                        <a:lstStyle/>
                        <a:p>
                          <a:endParaRPr lang="en-SE"/>
                        </a:p>
                      </a:txBody>
                      <a:tcPr marL="68580" marR="68580" marT="0" marB="0">
                        <a:blipFill>
                          <a:blip r:embed="rId13"/>
                          <a:stretch>
                            <a:fillRect l="-294286" t="-303333" r="-3810" b="-321667"/>
                          </a:stretch>
                        </a:blipFill>
                      </a:tcPr>
                    </a:tc>
                    <a:extLst>
                      <a:ext uri="{0D108BD9-81ED-4DB2-BD59-A6C34878D82A}">
                        <a16:rowId xmlns:a16="http://schemas.microsoft.com/office/drawing/2014/main" val="1266678774"/>
                      </a:ext>
                    </a:extLst>
                  </a:tr>
                  <a:tr h="36576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403333" r="-166942" b="-221667"/>
                          </a:stretch>
                        </a:blipFill>
                      </a:tcPr>
                    </a:tc>
                    <a:tc>
                      <a:txBody>
                        <a:bodyPr/>
                        <a:lstStyle/>
                        <a:p>
                          <a:endParaRPr lang="en-SE"/>
                        </a:p>
                      </a:txBody>
                      <a:tcPr marL="68580" marR="68580" marT="0" marB="0">
                        <a:blipFill>
                          <a:blip r:embed="rId13"/>
                          <a:stretch>
                            <a:fillRect l="-232258" t="-403333" r="-117204" b="-221667"/>
                          </a:stretch>
                        </a:blipFill>
                      </a:tcPr>
                    </a:tc>
                    <a:tc>
                      <a:txBody>
                        <a:bodyPr/>
                        <a:lstStyle/>
                        <a:p>
                          <a:endParaRPr lang="en-SE"/>
                        </a:p>
                      </a:txBody>
                      <a:tcPr marL="68580" marR="68580" marT="0" marB="0">
                        <a:blipFill>
                          <a:blip r:embed="rId13"/>
                          <a:stretch>
                            <a:fillRect l="-294286" t="-403333" r="-3810" b="-221667"/>
                          </a:stretch>
                        </a:blipFill>
                      </a:tcPr>
                    </a:tc>
                    <a:extLst>
                      <a:ext uri="{0D108BD9-81ED-4DB2-BD59-A6C34878D82A}">
                        <a16:rowId xmlns:a16="http://schemas.microsoft.com/office/drawing/2014/main" val="3604836299"/>
                      </a:ext>
                    </a:extLst>
                  </a:tr>
                  <a:tr h="36576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503333" r="-166942" b="-121667"/>
                          </a:stretch>
                        </a:blipFill>
                      </a:tcPr>
                    </a:tc>
                    <a:tc>
                      <a:txBody>
                        <a:bodyPr/>
                        <a:lstStyle/>
                        <a:p>
                          <a:endParaRPr lang="en-SE"/>
                        </a:p>
                      </a:txBody>
                      <a:tcPr marL="68580" marR="68580" marT="0" marB="0">
                        <a:blipFill>
                          <a:blip r:embed="rId13"/>
                          <a:stretch>
                            <a:fillRect l="-232258" t="-503333" r="-117204" b="-121667"/>
                          </a:stretch>
                        </a:blipFill>
                      </a:tcPr>
                    </a:tc>
                    <a:tc>
                      <a:txBody>
                        <a:bodyPr/>
                        <a:lstStyle/>
                        <a:p>
                          <a:endParaRPr lang="en-SE"/>
                        </a:p>
                      </a:txBody>
                      <a:tcPr marL="68580" marR="68580" marT="0" marB="0">
                        <a:blipFill>
                          <a:blip r:embed="rId13"/>
                          <a:stretch>
                            <a:fillRect l="-294286" t="-503333" r="-3810" b="-121667"/>
                          </a:stretch>
                        </a:blipFill>
                      </a:tcPr>
                    </a:tc>
                    <a:extLst>
                      <a:ext uri="{0D108BD9-81ED-4DB2-BD59-A6C34878D82A}">
                        <a16:rowId xmlns:a16="http://schemas.microsoft.com/office/drawing/2014/main" val="1874958975"/>
                      </a:ext>
                    </a:extLst>
                  </a:tr>
                  <a:tr h="36576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603333" r="-166942" b="-21667"/>
                          </a:stretch>
                        </a:blipFill>
                      </a:tcPr>
                    </a:tc>
                    <a:tc>
                      <a:txBody>
                        <a:bodyPr/>
                        <a:lstStyle/>
                        <a:p>
                          <a:endParaRPr lang="en-SE"/>
                        </a:p>
                      </a:txBody>
                      <a:tcPr marL="68580" marR="68580" marT="0" marB="0">
                        <a:blipFill>
                          <a:blip r:embed="rId13"/>
                          <a:stretch>
                            <a:fillRect l="-232258" t="-603333" r="-117204" b="-21667"/>
                          </a:stretch>
                        </a:blipFill>
                      </a:tcPr>
                    </a:tc>
                    <a:tc>
                      <a:txBody>
                        <a:bodyPr/>
                        <a:lstStyle/>
                        <a:p>
                          <a:endParaRPr lang="en-SE"/>
                        </a:p>
                      </a:txBody>
                      <a:tcPr marL="68580" marR="68580" marT="0" marB="0">
                        <a:blipFill>
                          <a:blip r:embed="rId13"/>
                          <a:stretch>
                            <a:fillRect l="-294286" t="-603333" r="-3810" b="-21667"/>
                          </a:stretch>
                        </a:blipFill>
                      </a:tcPr>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4484</TotalTime>
  <Words>12119</Words>
  <Application>Microsoft Office PowerPoint</Application>
  <PresentationFormat>On-screen Show (4:3)</PresentationFormat>
  <Paragraphs>1766</Paragraphs>
  <Slides>66</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cmmi10</vt:lpstr>
      <vt:lpstr>Helvetica Neue</vt:lpstr>
      <vt:lpstr>Palatino</vt:lpstr>
      <vt:lpstr>Arial</vt:lpstr>
      <vt:lpstr>Calibri</vt:lpstr>
      <vt:lpstr>Cambria Math</vt:lpstr>
      <vt:lpstr>Tahoma</vt:lpstr>
      <vt:lpstr>Times New Roman</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Iter6 Value Iteration w. Sto Env</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266</cp:revision>
  <dcterms:created xsi:type="dcterms:W3CDTF">2020-05-13T19:01:03Z</dcterms:created>
  <dcterms:modified xsi:type="dcterms:W3CDTF">2021-05-30T09:12:06Z</dcterms:modified>
</cp:coreProperties>
</file>